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256" r:id="rId2"/>
    <p:sldId id="257" r:id="rId3"/>
    <p:sldId id="270" r:id="rId4"/>
    <p:sldId id="271" r:id="rId5"/>
    <p:sldId id="272" r:id="rId6"/>
    <p:sldId id="273" r:id="rId7"/>
    <p:sldId id="258" r:id="rId8"/>
    <p:sldId id="259" r:id="rId9"/>
    <p:sldId id="260" r:id="rId10"/>
    <p:sldId id="269" r:id="rId11"/>
    <p:sldId id="264" r:id="rId12"/>
    <p:sldId id="261" r:id="rId13"/>
    <p:sldId id="263" r:id="rId14"/>
    <p:sldId id="266" r:id="rId15"/>
    <p:sldId id="267" r:id="rId16"/>
    <p:sldId id="262" r:id="rId17"/>
    <p:sldId id="265" r:id="rId18"/>
    <p:sldId id="268" r:id="rId19"/>
    <p:sldId id="274" r:id="rId20"/>
    <p:sldId id="277" r:id="rId21"/>
    <p:sldId id="275" r:id="rId22"/>
    <p:sldId id="278" r:id="rId23"/>
    <p:sldId id="276" r:id="rId24"/>
    <p:sldId id="279" r:id="rId25"/>
    <p:sldId id="280" r:id="rId26"/>
    <p:sldId id="281" r:id="rId27"/>
    <p:sldId id="282" r:id="rId28"/>
    <p:sldId id="283" r:id="rId29"/>
  </p:sldIdLst>
  <p:sldSz cx="9144000" cy="6858000" type="screen4x3"/>
  <p:notesSz cx="9296400" cy="688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44091"/>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44091"/>
          </a:xfrm>
          <a:prstGeom prst="rect">
            <a:avLst/>
          </a:prstGeom>
        </p:spPr>
        <p:txBody>
          <a:bodyPr vert="horz" lIns="92446" tIns="46223" rIns="92446" bIns="46223" rtlCol="0"/>
          <a:lstStyle>
            <a:lvl1pPr algn="r">
              <a:defRPr sz="1200"/>
            </a:lvl1pPr>
          </a:lstStyle>
          <a:p>
            <a:fld id="{02D01662-0ED6-4BD2-A95E-81E5A97BA572}" type="datetimeFigureOut">
              <a:rPr lang="en-US" smtClean="0"/>
              <a:pPr/>
              <a:t>7/10/2012</a:t>
            </a:fld>
            <a:endParaRPr lang="en-US"/>
          </a:p>
        </p:txBody>
      </p:sp>
      <p:sp>
        <p:nvSpPr>
          <p:cNvPr id="4" name="Footer Placeholder 3"/>
          <p:cNvSpPr>
            <a:spLocks noGrp="1"/>
          </p:cNvSpPr>
          <p:nvPr>
            <p:ph type="ftr" sz="quarter" idx="2"/>
          </p:nvPr>
        </p:nvSpPr>
        <p:spPr>
          <a:xfrm>
            <a:off x="0" y="6536528"/>
            <a:ext cx="4028440" cy="344091"/>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536528"/>
            <a:ext cx="4028440" cy="344091"/>
          </a:xfrm>
          <a:prstGeom prst="rect">
            <a:avLst/>
          </a:prstGeom>
        </p:spPr>
        <p:txBody>
          <a:bodyPr vert="horz" lIns="92446" tIns="46223" rIns="92446" bIns="46223" rtlCol="0" anchor="b"/>
          <a:lstStyle>
            <a:lvl1pPr algn="r">
              <a:defRPr sz="1200"/>
            </a:lvl1pPr>
          </a:lstStyle>
          <a:p>
            <a:fld id="{064E3A0F-30DF-4695-BCFC-029D3685B4F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44091"/>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5265809" y="0"/>
            <a:ext cx="4028440" cy="344091"/>
          </a:xfrm>
          <a:prstGeom prst="rect">
            <a:avLst/>
          </a:prstGeom>
        </p:spPr>
        <p:txBody>
          <a:bodyPr vert="horz" lIns="92446" tIns="46223" rIns="92446" bIns="46223" rtlCol="0"/>
          <a:lstStyle>
            <a:lvl1pPr algn="r">
              <a:defRPr sz="1200"/>
            </a:lvl1pPr>
          </a:lstStyle>
          <a:p>
            <a:fld id="{F0AB2D03-32D8-499C-A035-856C53161519}" type="datetimeFigureOut">
              <a:rPr lang="en-US" smtClean="0"/>
              <a:pPr/>
              <a:t>7/10/2012</a:t>
            </a:fld>
            <a:endParaRPr lang="en-US"/>
          </a:p>
        </p:txBody>
      </p:sp>
      <p:sp>
        <p:nvSpPr>
          <p:cNvPr id="4" name="Slide Image Placeholder 3"/>
          <p:cNvSpPr>
            <a:spLocks noGrp="1" noRot="1" noChangeAspect="1"/>
          </p:cNvSpPr>
          <p:nvPr>
            <p:ph type="sldImg" idx="2"/>
          </p:nvPr>
        </p:nvSpPr>
        <p:spPr>
          <a:xfrm>
            <a:off x="2927350" y="515938"/>
            <a:ext cx="3441700" cy="2581275"/>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929640" y="3268861"/>
            <a:ext cx="7437120" cy="3096816"/>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36528"/>
            <a:ext cx="4028440" cy="344091"/>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536528"/>
            <a:ext cx="4028440" cy="344091"/>
          </a:xfrm>
          <a:prstGeom prst="rect">
            <a:avLst/>
          </a:prstGeom>
        </p:spPr>
        <p:txBody>
          <a:bodyPr vert="horz" lIns="92446" tIns="46223" rIns="92446" bIns="46223" rtlCol="0" anchor="b"/>
          <a:lstStyle>
            <a:lvl1pPr algn="r">
              <a:defRPr sz="1200"/>
            </a:lvl1pPr>
          </a:lstStyle>
          <a:p>
            <a:fld id="{93CA3223-2517-46FC-95AF-483F2DE488F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3CA3223-2517-46FC-95AF-483F2DE488F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65A4BA3-791A-4316-8F60-425C5BE08523}" type="datetimeFigureOut">
              <a:rPr lang="en-US" smtClean="0"/>
              <a:pPr/>
              <a:t>7/10/2012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888F525-51EB-4A4B-8DF1-CA4C5A3AAEA2}"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5A4BA3-791A-4316-8F60-425C5BE08523}" type="datetimeFigureOut">
              <a:rPr lang="en-US" smtClean="0"/>
              <a:pPr/>
              <a:t>7/10/2012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8F525-51EB-4A4B-8DF1-CA4C5A3AAE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5A4BA3-791A-4316-8F60-425C5BE08523}" type="datetimeFigureOut">
              <a:rPr lang="en-US" smtClean="0"/>
              <a:pPr/>
              <a:t>7/10/2012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8F525-51EB-4A4B-8DF1-CA4C5A3AAE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65A4BA3-791A-4316-8F60-425C5BE08523}" type="datetimeFigureOut">
              <a:rPr lang="en-US" smtClean="0"/>
              <a:pPr/>
              <a:t>7/10/2012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8F525-51EB-4A4B-8DF1-CA4C5A3AAEA2}"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5A4BA3-791A-4316-8F60-425C5BE08523}" type="datetimeFigureOut">
              <a:rPr lang="en-US" smtClean="0"/>
              <a:pPr/>
              <a:t>7/10/2012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888F525-51EB-4A4B-8DF1-CA4C5A3AAEA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65A4BA3-791A-4316-8F60-425C5BE08523}" type="datetimeFigureOut">
              <a:rPr lang="en-US" smtClean="0"/>
              <a:pPr/>
              <a:t>7/10/2012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8F525-51EB-4A4B-8DF1-CA4C5A3AAEA2}"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65A4BA3-791A-4316-8F60-425C5BE08523}" type="datetimeFigureOut">
              <a:rPr lang="en-US" smtClean="0"/>
              <a:pPr/>
              <a:t>7/10/2012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88F525-51EB-4A4B-8DF1-CA4C5A3AAEA2}"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65A4BA3-791A-4316-8F60-425C5BE08523}" type="datetimeFigureOut">
              <a:rPr lang="en-US" smtClean="0"/>
              <a:pPr/>
              <a:t>7/10/2012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88F525-51EB-4A4B-8DF1-CA4C5A3AAE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5A4BA3-791A-4316-8F60-425C5BE08523}" type="datetimeFigureOut">
              <a:rPr lang="en-US" smtClean="0"/>
              <a:pPr/>
              <a:t>7/10/2012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88F525-51EB-4A4B-8DF1-CA4C5A3AAE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5A4BA3-791A-4316-8F60-425C5BE08523}" type="datetimeFigureOut">
              <a:rPr lang="en-US" smtClean="0"/>
              <a:pPr/>
              <a:t>7/10/2012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8F525-51EB-4A4B-8DF1-CA4C5A3AAEA2}"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5A4BA3-791A-4316-8F60-425C5BE08523}" type="datetimeFigureOut">
              <a:rPr lang="en-US" smtClean="0"/>
              <a:pPr/>
              <a:t>7/10/2012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2888F525-51EB-4A4B-8DF1-CA4C5A3AAEA2}"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65A4BA3-791A-4316-8F60-425C5BE08523}" type="datetimeFigureOut">
              <a:rPr lang="en-US" smtClean="0"/>
              <a:pPr/>
              <a:t>7/10/2012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888F525-51EB-4A4B-8DF1-CA4C5A3AAE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John Edmiston</a:t>
            </a:r>
            <a:endParaRPr lang="en-US" dirty="0"/>
          </a:p>
        </p:txBody>
      </p:sp>
      <p:sp>
        <p:nvSpPr>
          <p:cNvPr id="2" name="Title 1"/>
          <p:cNvSpPr>
            <a:spLocks noGrp="1"/>
          </p:cNvSpPr>
          <p:nvPr>
            <p:ph type="ctrTitle"/>
          </p:nvPr>
        </p:nvSpPr>
        <p:spPr/>
        <p:txBody>
          <a:bodyPr>
            <a:normAutofit/>
          </a:bodyPr>
          <a:lstStyle/>
          <a:p>
            <a:r>
              <a:rPr lang="en-US" sz="5400" dirty="0" smtClean="0"/>
              <a:t>Sanctification – Part 1</a:t>
            </a:r>
            <a:endParaRPr lang="en-US"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What Then Is Good?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fontScale="92500" lnSpcReduction="10000"/>
          </a:bodyPr>
          <a:lstStyle/>
          <a:p>
            <a:pPr>
              <a:buNone/>
            </a:pPr>
            <a:r>
              <a:rPr lang="en-US" b="1" dirty="0" smtClean="0"/>
              <a:t>Micah 6:6-8 (HCSB)</a:t>
            </a:r>
          </a:p>
          <a:p>
            <a:pPr>
              <a:buNone/>
            </a:pPr>
            <a:r>
              <a:rPr lang="en-US" dirty="0" smtClean="0"/>
              <a:t>What should I bring before the LORD when I come to bow before God on high? Should I come before Him with burnt offerings, with year-old calves?</a:t>
            </a:r>
          </a:p>
          <a:p>
            <a:pPr>
              <a:buNone/>
            </a:pPr>
            <a:endParaRPr lang="en-US" dirty="0" smtClean="0"/>
          </a:p>
          <a:p>
            <a:pPr>
              <a:buNone/>
            </a:pPr>
            <a:r>
              <a:rPr lang="en-US" dirty="0" smtClean="0"/>
              <a:t>Would the LORD be pleased with thousands of rams or with ten thousand streams of oil? Should I give my firstborn for my transgression, the child of my body for my own sin?</a:t>
            </a:r>
          </a:p>
          <a:p>
            <a:pPr>
              <a:buNone/>
            </a:pPr>
            <a:endParaRPr lang="en-US" dirty="0" smtClean="0"/>
          </a:p>
          <a:p>
            <a:pPr>
              <a:buNone/>
            </a:pPr>
            <a:r>
              <a:rPr lang="en-US" dirty="0" smtClean="0"/>
              <a:t>Mankind, He has told you what is good and what it is the LORD requires of you: to act justly, to love faithfulness, and to walk humbly with your God.</a:t>
            </a:r>
          </a:p>
          <a:p>
            <a:pPr>
              <a:buNone/>
            </a:pPr>
            <a:endParaRPr lang="en-US" dirty="0" smtClean="0"/>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It Is NOT About Culture or Class..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914400" y="1752600"/>
            <a:ext cx="7772400" cy="4572000"/>
          </a:xfrm>
        </p:spPr>
        <p:txBody>
          <a:bodyPr/>
          <a:lstStyle/>
          <a:p>
            <a:r>
              <a:rPr lang="en-US" dirty="0" smtClean="0"/>
              <a:t>You are not “holier” if you are highly successful, all your teeth are pearly white and straight, your drive a Mercedes, and all your kids play the violin and go to Ivy League colleges…</a:t>
            </a:r>
          </a:p>
          <a:p>
            <a:r>
              <a:rPr lang="en-US" dirty="0" smtClean="0"/>
              <a:t>Neither are you more spiritual if you are a skinny starving missionary living in a brown paper bag on a barbed wire fence among cannibals in Papua New Guinea…</a:t>
            </a:r>
          </a:p>
          <a:p>
            <a:r>
              <a:rPr lang="en-US" dirty="0" smtClean="0"/>
              <a:t>Chinese Christians are not necessarily more spiritual than American Christians or Jewish Christians or Mexican Christians or Filipino Christians – race and culture are not even considered in the gospel…</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effectLst>
                  <a:outerShdw blurRad="38100" dist="38100" dir="2700000" algn="tl">
                    <a:srgbClr val="000000">
                      <a:alpha val="43137"/>
                    </a:srgbClr>
                  </a:outerShdw>
                </a:effectLst>
              </a:rPr>
              <a:t>It Has Almost Nothing To Do With Doctrine</a:t>
            </a:r>
            <a:endParaRPr lang="en-US" sz="3200"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914400" y="2057400"/>
            <a:ext cx="7772400" cy="4572000"/>
          </a:xfrm>
        </p:spPr>
        <p:txBody>
          <a:bodyPr>
            <a:normAutofit/>
          </a:bodyPr>
          <a:lstStyle/>
          <a:p>
            <a:r>
              <a:rPr lang="en-US" sz="2400" dirty="0" smtClean="0"/>
              <a:t>There are some essential doctrines but they are few and far between and mainly concern the person and work of Jesus Christ.</a:t>
            </a:r>
            <a:br>
              <a:rPr lang="en-US" sz="2400" dirty="0" smtClean="0"/>
            </a:br>
            <a:endParaRPr lang="en-US" sz="2400" dirty="0" smtClean="0"/>
          </a:p>
          <a:p>
            <a:r>
              <a:rPr lang="en-US" sz="2400" dirty="0" smtClean="0"/>
              <a:t>The Pharisees memorized the whole Old Testament but totally missed the point of the life and ministry of Jesus the Messiah.</a:t>
            </a:r>
            <a:br>
              <a:rPr lang="en-US" sz="2400" dirty="0" smtClean="0"/>
            </a:br>
            <a:endParaRPr lang="en-US" sz="2400" dirty="0" smtClean="0"/>
          </a:p>
          <a:p>
            <a:r>
              <a:rPr lang="en-US" sz="2400" dirty="0" smtClean="0"/>
              <a:t>Off-track fundamentalists e.g. </a:t>
            </a:r>
            <a:r>
              <a:rPr lang="en-US" sz="2400" dirty="0" err="1" smtClean="0"/>
              <a:t>Westboro</a:t>
            </a:r>
            <a:r>
              <a:rPr lang="en-US" sz="2400" dirty="0" smtClean="0"/>
              <a:t> Baptist Church  put “knowing the Bible” way ahead of love, mercy, humility and justice. There are  many who “know everything” about doctrine but nothing about love, joy or peace!</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It’s Not About Emotions…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fontScale="92500"/>
          </a:bodyPr>
          <a:lstStyle/>
          <a:p>
            <a:r>
              <a:rPr lang="en-US" dirty="0" smtClean="0"/>
              <a:t>People can have amazing emotional experiences of God and end up going from conference to conference for “another dose of whatever that was”. They are immature, and not sanctified!</a:t>
            </a:r>
          </a:p>
          <a:p>
            <a:r>
              <a:rPr lang="en-US" dirty="0" smtClean="0"/>
              <a:t>Some people are naturally positive and happy and they are not “holier” than others’ some are naturally introspective and they are not necessarily “deeper spiritually” than others.</a:t>
            </a:r>
          </a:p>
          <a:p>
            <a:r>
              <a:rPr lang="en-US" dirty="0" smtClean="0"/>
              <a:t>A few centuries ago glum, depressive, gloomy people who “hated the world” were considered more spiritual, but that was also a false stereotype.</a:t>
            </a:r>
          </a:p>
          <a:p>
            <a:r>
              <a:rPr lang="en-US" dirty="0" smtClean="0"/>
              <a:t>Fanatical zeal does not make you holy either and neither does travelling over land and sea to make a single convert…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It’s Not About Success and Numbers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838200" y="1828800"/>
            <a:ext cx="7772400" cy="4572000"/>
          </a:xfrm>
        </p:spPr>
        <p:txBody>
          <a:bodyPr/>
          <a:lstStyle/>
          <a:p>
            <a:r>
              <a:rPr lang="en-US" dirty="0" smtClean="0"/>
              <a:t>God isn’t that worried about what numbers you achieve in ministry. Some with “huge ministries” will end up in Hell! (See Matthew 7).</a:t>
            </a:r>
          </a:p>
          <a:p>
            <a:r>
              <a:rPr lang="en-US" dirty="0" smtClean="0"/>
              <a:t>Isaiah and Jeremiah seem to have had “negative numbers” in their ministry(everyone fell away or were judged etc). Only two of Moses original disciples made it into Canaan.</a:t>
            </a:r>
          </a:p>
          <a:p>
            <a:r>
              <a:rPr lang="en-US" dirty="0" smtClean="0"/>
              <a:t>Beware when everyone speaks well of you…!</a:t>
            </a:r>
          </a:p>
          <a:p>
            <a:r>
              <a:rPr lang="en-US" dirty="0" smtClean="0"/>
              <a:t>Don’t sell out the gospel just to be popular today!</a:t>
            </a:r>
          </a:p>
          <a:p>
            <a:r>
              <a:rPr lang="en-US" dirty="0" smtClean="0"/>
              <a:t>Jesus made it DIFFICULT to follow Him!</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It’s Not About Having Status In Church</a:t>
            </a:r>
            <a:endParaRPr lang="en-US" dirty="0"/>
          </a:p>
        </p:txBody>
      </p:sp>
      <p:sp>
        <p:nvSpPr>
          <p:cNvPr id="3" name="Content Placeholder 2"/>
          <p:cNvSpPr>
            <a:spLocks noGrp="1"/>
          </p:cNvSpPr>
          <p:nvPr>
            <p:ph sz="quarter" idx="1"/>
          </p:nvPr>
        </p:nvSpPr>
        <p:spPr>
          <a:xfrm>
            <a:off x="914400" y="1828800"/>
            <a:ext cx="7772400" cy="4572000"/>
          </a:xfrm>
        </p:spPr>
        <p:txBody>
          <a:bodyPr>
            <a:normAutofit/>
          </a:bodyPr>
          <a:lstStyle/>
          <a:p>
            <a:r>
              <a:rPr lang="en-US" dirty="0" smtClean="0"/>
              <a:t>Pastors, missionaries, bishops and popes are not </a:t>
            </a:r>
            <a:r>
              <a:rPr lang="en-US" i="1" dirty="0" smtClean="0"/>
              <a:t>necessarily</a:t>
            </a:r>
            <a:r>
              <a:rPr lang="en-US" dirty="0" smtClean="0"/>
              <a:t> any more sanctified than plumbers and fishermen!</a:t>
            </a:r>
            <a:br>
              <a:rPr lang="en-US" dirty="0" smtClean="0"/>
            </a:br>
            <a:endParaRPr lang="en-US" dirty="0" smtClean="0"/>
          </a:p>
          <a:p>
            <a:r>
              <a:rPr lang="en-US" dirty="0" smtClean="0"/>
              <a:t>There are plenty of unsaved clergy and gloriously saved laity!</a:t>
            </a:r>
            <a:br>
              <a:rPr lang="en-US" dirty="0" smtClean="0"/>
            </a:br>
            <a:endParaRPr lang="en-US" dirty="0" smtClean="0"/>
          </a:p>
          <a:p>
            <a:r>
              <a:rPr lang="en-US" dirty="0" smtClean="0"/>
              <a:t>If your Christian life is all about your “position” in some church hierarchy then you have totally missed the point of the gospel!</a:t>
            </a:r>
            <a:br>
              <a:rPr lang="en-US" dirty="0" smtClean="0"/>
            </a:br>
            <a:endParaRPr lang="en-US" dirty="0" smtClean="0"/>
          </a:p>
          <a:p>
            <a:r>
              <a:rPr lang="en-US" dirty="0" smtClean="0"/>
              <a:t>We are called to be servants and not to lord it over others!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a:t>
            </a:r>
            <a:r>
              <a:rPr lang="en-US" b="1" dirty="0" smtClean="0"/>
              <a:t>Is</a:t>
            </a:r>
            <a:r>
              <a:rPr lang="en-US" dirty="0" smtClean="0"/>
              <a:t> About Spiritual Fruitfulness!</a:t>
            </a:r>
            <a:endParaRPr lang="en-US" dirty="0"/>
          </a:p>
        </p:txBody>
      </p:sp>
      <p:sp>
        <p:nvSpPr>
          <p:cNvPr id="3" name="Content Placeholder 2"/>
          <p:cNvSpPr>
            <a:spLocks noGrp="1"/>
          </p:cNvSpPr>
          <p:nvPr>
            <p:ph sz="quarter" idx="1"/>
          </p:nvPr>
        </p:nvSpPr>
        <p:spPr>
          <a:xfrm>
            <a:off x="914400" y="1447800"/>
            <a:ext cx="7772400" cy="5029200"/>
          </a:xfrm>
        </p:spPr>
        <p:txBody>
          <a:bodyPr>
            <a:normAutofit fontScale="92500" lnSpcReduction="20000"/>
          </a:bodyPr>
          <a:lstStyle/>
          <a:p>
            <a:r>
              <a:rPr lang="en-US" dirty="0" smtClean="0"/>
              <a:t>Sanctification is ALL about having a new nature, which is Christ in you, producing spiritual fruit through you, to the glory of God. </a:t>
            </a:r>
          </a:p>
          <a:p>
            <a:r>
              <a:rPr lang="en-US" dirty="0" smtClean="0"/>
              <a:t>Which is more important: Being able to expound on the differences between the North Galatian theory and the South Galatian Theory or being able to know, experience, enjoy and pass on to other the incredible joy of the Lord in your life so that people can see, taste and grab hold of the spiritual fruit growing in you through Christ?</a:t>
            </a:r>
          </a:p>
          <a:p>
            <a:r>
              <a:rPr lang="en-US" dirty="0" smtClean="0"/>
              <a:t>Sanctification is about VERIFIABLE SPIRITUAL FRUIT: Your life  should “taste” of love, joy, peace, patience, goodness, kindness, gentleness,  faith, faithfulness, self-control, meekness, wisdom, righteousness, forbearance,  truthfulness, integrity, graciousness, friendship, brotherly love, generosity , hospitality, courage, encouragement etc. </a:t>
            </a:r>
          </a:p>
          <a:p>
            <a:r>
              <a:rPr lang="en-US" dirty="0" smtClean="0"/>
              <a:t>It is the SAVOR OF CHRIST”’S LIFE – reeking with eternity!</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Who Will You Be When You Get There?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914400" y="1447800"/>
            <a:ext cx="7772400" cy="5105400"/>
          </a:xfrm>
        </p:spPr>
        <p:txBody>
          <a:bodyPr>
            <a:normAutofit/>
          </a:bodyPr>
          <a:lstStyle/>
          <a:p>
            <a:r>
              <a:rPr lang="en-US" dirty="0" smtClean="0"/>
              <a:t>Sanctification is about WHO you will be, as a son of God, in the image of Jesus Christ, when you arrive in Heaven!</a:t>
            </a:r>
          </a:p>
          <a:p>
            <a:r>
              <a:rPr lang="en-US" dirty="0" smtClean="0"/>
              <a:t>Are you like Jesus or not like Jesus?</a:t>
            </a:r>
          </a:p>
          <a:p>
            <a:r>
              <a:rPr lang="en-US" dirty="0" smtClean="0"/>
              <a:t>Is there any resemblance between your inner nature and the nature of Jesus Christ?</a:t>
            </a:r>
          </a:p>
          <a:p>
            <a:r>
              <a:rPr lang="en-US" dirty="0" smtClean="0"/>
              <a:t>Does your attitude to weak, broken and sinful people resemble that of Jesus?</a:t>
            </a:r>
          </a:p>
          <a:p>
            <a:r>
              <a:rPr lang="en-US" dirty="0" smtClean="0"/>
              <a:t>Are you as concerned with healing, restoring and resurrecting people as Jesus was?</a:t>
            </a:r>
          </a:p>
          <a:p>
            <a:r>
              <a:rPr lang="en-US" dirty="0" smtClean="0"/>
              <a:t>Are you as willing to “not write off” people as Jesus was?</a:t>
            </a:r>
          </a:p>
          <a:p>
            <a:r>
              <a:rPr lang="en-US" dirty="0" smtClean="0"/>
              <a:t>Are you as determined to live in love and the Father’s will?</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 Is No Spiritual Ladder!</a:t>
            </a:r>
            <a:endParaRPr lang="en-US" dirty="0"/>
          </a:p>
        </p:txBody>
      </p:sp>
      <p:sp>
        <p:nvSpPr>
          <p:cNvPr id="3" name="Content Placeholder 2"/>
          <p:cNvSpPr>
            <a:spLocks noGrp="1"/>
          </p:cNvSpPr>
          <p:nvPr>
            <p:ph sz="quarter" idx="1"/>
          </p:nvPr>
        </p:nvSpPr>
        <p:spPr>
          <a:xfrm>
            <a:off x="457200" y="1447800"/>
            <a:ext cx="8229600" cy="4953000"/>
          </a:xfrm>
        </p:spPr>
        <p:txBody>
          <a:bodyPr>
            <a:normAutofit lnSpcReduction="10000"/>
          </a:bodyPr>
          <a:lstStyle/>
          <a:p>
            <a:r>
              <a:rPr lang="en-US" dirty="0" smtClean="0"/>
              <a:t>Sanctification is NOT climbing some great long spiritual ladder with prostitutes and drug addicts on the bottom and Billy Graham at the top…</a:t>
            </a:r>
          </a:p>
          <a:p>
            <a:r>
              <a:rPr lang="en-US" dirty="0" smtClean="0"/>
              <a:t>Jesus was kinder to the “bottom-of-the-ladder” Samaritan woman in John 4 than to “top-of-the-ladder” Nicodemus in John 3!</a:t>
            </a:r>
          </a:p>
          <a:p>
            <a:r>
              <a:rPr lang="en-US" dirty="0" smtClean="0"/>
              <a:t>Jesus seemed to avoid many of the top-of-the ladder people such as Pharisees, Scribes, High Priests, Herod, etc.</a:t>
            </a:r>
          </a:p>
          <a:p>
            <a:r>
              <a:rPr lang="en-US" dirty="0" smtClean="0"/>
              <a:t>On the other hand Jesus actively sought out the supposed “bottom-of-the ladder” people e.g. Roman soldiers, lepers, demoniacs, prostitutes , sinners, tax-gatherers etc.</a:t>
            </a:r>
          </a:p>
          <a:p>
            <a:r>
              <a:rPr lang="en-US" dirty="0" smtClean="0"/>
              <a:t>There is no “ladder” of spiritual achievement there is ONLY faith in God and openness to Him and all that He has for us!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715962"/>
          </a:xfrm>
        </p:spPr>
        <p:txBody>
          <a:bodyPr>
            <a:normAutofit fontScale="90000"/>
          </a:bodyPr>
          <a:lstStyle/>
          <a:p>
            <a:r>
              <a:rPr lang="en-US" dirty="0" smtClean="0">
                <a:effectLst>
                  <a:outerShdw blurRad="38100" dist="38100" dir="2700000" algn="tl">
                    <a:srgbClr val="000000">
                      <a:alpha val="43137"/>
                    </a:srgbClr>
                  </a:outerShdw>
                </a:effectLst>
              </a:rPr>
              <a:t>Sanctification Is Becoming Loving</a:t>
            </a:r>
            <a:endParaRPr lang="en-US" dirty="0">
              <a:effectLst>
                <a:outerShdw blurRad="38100" dist="38100" dir="2700000" algn="tl">
                  <a:srgbClr val="000000">
                    <a:alpha val="43137"/>
                  </a:srgbClr>
                </a:outerShdw>
              </a:effectLst>
            </a:endParaRPr>
          </a:p>
        </p:txBody>
      </p:sp>
      <p:pic>
        <p:nvPicPr>
          <p:cNvPr id="4" name="Content Placeholder 3" descr="being_doing_becoming.jpg"/>
          <p:cNvPicPr>
            <a:picLocks noGrp="1" noChangeAspect="1"/>
          </p:cNvPicPr>
          <p:nvPr>
            <p:ph sz="quarter" idx="1"/>
          </p:nvPr>
        </p:nvPicPr>
        <p:blipFill>
          <a:blip r:embed="rId3" cstate="print"/>
          <a:stretch>
            <a:fillRect/>
          </a:stretch>
        </p:blipFill>
        <p:spPr>
          <a:xfrm>
            <a:off x="2590800" y="914400"/>
            <a:ext cx="2895600" cy="5791200"/>
          </a:xfrm>
        </p:spPr>
      </p:pic>
      <p:sp>
        <p:nvSpPr>
          <p:cNvPr id="5" name="TextBox 4"/>
          <p:cNvSpPr txBox="1"/>
          <p:nvPr/>
        </p:nvSpPr>
        <p:spPr>
          <a:xfrm>
            <a:off x="5715000" y="1447800"/>
            <a:ext cx="3276600" cy="3477875"/>
          </a:xfrm>
          <a:prstGeom prst="rect">
            <a:avLst/>
          </a:prstGeom>
          <a:solidFill>
            <a:schemeClr val="bg2">
              <a:lumMod val="90000"/>
            </a:schemeClr>
          </a:solidFill>
          <a:effectLst>
            <a:outerShdw blurRad="50800" dist="38100" dir="5400000" algn="t" rotWithShape="0">
              <a:prstClr val="black">
                <a:alpha val="40000"/>
              </a:prstClr>
            </a:outerShdw>
          </a:effectLst>
        </p:spPr>
        <p:txBody>
          <a:bodyPr wrap="square" rtlCol="0">
            <a:spAutoFit/>
          </a:bodyPr>
          <a:lstStyle/>
          <a:p>
            <a:r>
              <a:rPr lang="en-US" sz="2400" b="1" dirty="0" smtClean="0">
                <a:solidFill>
                  <a:schemeClr val="accent1"/>
                </a:solidFill>
                <a:effectLst>
                  <a:outerShdw blurRad="38100" dist="38100" dir="2700000" algn="tl">
                    <a:srgbClr val="000000">
                      <a:alpha val="43137"/>
                    </a:srgbClr>
                  </a:outerShdw>
                </a:effectLst>
              </a:rPr>
              <a:t>Great Commandments</a:t>
            </a:r>
          </a:p>
          <a:p>
            <a:endParaRPr lang="en-US" sz="2800" b="1" dirty="0" smtClean="0"/>
          </a:p>
          <a:p>
            <a:pPr marL="514350" indent="-514350"/>
            <a:r>
              <a:rPr lang="en-US" sz="2400" dirty="0" smtClean="0"/>
              <a:t>1.   Love God</a:t>
            </a:r>
            <a:br>
              <a:rPr lang="en-US" sz="2400" dirty="0" smtClean="0"/>
            </a:br>
            <a:endParaRPr lang="en-US" sz="2400" dirty="0" smtClean="0"/>
          </a:p>
          <a:p>
            <a:r>
              <a:rPr lang="en-US" sz="2400" dirty="0" smtClean="0"/>
              <a:t>2.   Love Your Neighbor</a:t>
            </a:r>
          </a:p>
          <a:p>
            <a:endParaRPr lang="en-US" sz="2400" dirty="0" smtClean="0"/>
          </a:p>
          <a:p>
            <a:r>
              <a:rPr lang="en-US" sz="2400" dirty="0" smtClean="0"/>
              <a:t>3.   Love One Another As I Have Loved You</a:t>
            </a:r>
            <a:br>
              <a:rPr lang="en-US" sz="2400" dirty="0" smtClean="0"/>
            </a:br>
            <a:r>
              <a:rPr lang="en-US" sz="2400" dirty="0" smtClean="0"/>
              <a:t>(Christian Community)</a:t>
            </a:r>
            <a:endParaRPr lang="en-US" sz="2400" dirty="0"/>
          </a:p>
        </p:txBody>
      </p:sp>
      <p:sp>
        <p:nvSpPr>
          <p:cNvPr id="6" name="TextBox 5"/>
          <p:cNvSpPr txBox="1"/>
          <p:nvPr/>
        </p:nvSpPr>
        <p:spPr>
          <a:xfrm>
            <a:off x="152400" y="1066800"/>
            <a:ext cx="2133600" cy="5447645"/>
          </a:xfrm>
          <a:prstGeom prst="rect">
            <a:avLst/>
          </a:prstGeom>
          <a:solidFill>
            <a:schemeClr val="bg1">
              <a:lumMod val="85000"/>
            </a:schemeClr>
          </a:solidFill>
        </p:spPr>
        <p:txBody>
          <a:bodyPr wrap="square" rtlCol="0">
            <a:spAutoFit/>
          </a:bodyPr>
          <a:lstStyle/>
          <a:p>
            <a:r>
              <a:rPr lang="en-US" sz="2000" dirty="0" smtClean="0">
                <a:latin typeface="Arial Narrow" pitchFamily="34" charset="0"/>
              </a:rPr>
              <a:t>We </a:t>
            </a:r>
            <a:r>
              <a:rPr lang="en-US" sz="2000" b="1" dirty="0" smtClean="0">
                <a:latin typeface="Arial Narrow" pitchFamily="34" charset="0"/>
              </a:rPr>
              <a:t>say</a:t>
            </a:r>
            <a:r>
              <a:rPr lang="en-US" sz="2000" dirty="0" smtClean="0">
                <a:latin typeface="Arial Narrow" pitchFamily="34" charset="0"/>
              </a:rPr>
              <a:t> that</a:t>
            </a:r>
          </a:p>
          <a:p>
            <a:r>
              <a:rPr lang="en-US" sz="2000" dirty="0" smtClean="0">
                <a:latin typeface="Arial Narrow" pitchFamily="34" charset="0"/>
              </a:rPr>
              <a:t>which  is in our heart, in our inner </a:t>
            </a:r>
            <a:r>
              <a:rPr lang="en-US" sz="2000" b="1" dirty="0" smtClean="0">
                <a:latin typeface="Arial Narrow" pitchFamily="34" charset="0"/>
              </a:rPr>
              <a:t>being.</a:t>
            </a:r>
          </a:p>
          <a:p>
            <a:endParaRPr lang="en-US" sz="2000" dirty="0" smtClean="0">
              <a:latin typeface="Arial Narrow" pitchFamily="34" charset="0"/>
            </a:endParaRPr>
          </a:p>
          <a:p>
            <a:r>
              <a:rPr lang="en-US" sz="2000" dirty="0" smtClean="0">
                <a:latin typeface="Arial Narrow" pitchFamily="34" charset="0"/>
              </a:rPr>
              <a:t>We then</a:t>
            </a:r>
            <a:r>
              <a:rPr lang="en-US" sz="2000" b="1" dirty="0" smtClean="0">
                <a:latin typeface="Arial Narrow" pitchFamily="34" charset="0"/>
              </a:rPr>
              <a:t> do </a:t>
            </a:r>
            <a:r>
              <a:rPr lang="en-US" sz="2000" dirty="0" smtClean="0">
                <a:latin typeface="Arial Narrow" pitchFamily="34" charset="0"/>
              </a:rPr>
              <a:t>what we think, say and believe to be true.</a:t>
            </a:r>
          </a:p>
          <a:p>
            <a:endParaRPr lang="en-US" sz="2000" dirty="0" smtClean="0">
              <a:latin typeface="Arial Narrow" pitchFamily="34" charset="0"/>
            </a:endParaRPr>
          </a:p>
          <a:p>
            <a:r>
              <a:rPr lang="en-US" sz="2000" dirty="0" smtClean="0">
                <a:latin typeface="Arial Narrow" pitchFamily="34" charset="0"/>
              </a:rPr>
              <a:t>Our thoughts, beliefs, words and actions then cause us to </a:t>
            </a:r>
            <a:r>
              <a:rPr lang="en-US" sz="2000" b="1" dirty="0" smtClean="0">
                <a:latin typeface="Arial Narrow" pitchFamily="34" charset="0"/>
              </a:rPr>
              <a:t>become</a:t>
            </a:r>
            <a:r>
              <a:rPr lang="en-US" sz="2000" dirty="0" smtClean="0">
                <a:latin typeface="Arial Narrow" pitchFamily="34" charset="0"/>
              </a:rPr>
              <a:t> a certain type of person.</a:t>
            </a:r>
          </a:p>
          <a:p>
            <a:endParaRPr lang="en-US" sz="2400" dirty="0" smtClean="0"/>
          </a:p>
          <a:p>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Salvation, Justification, Glorification and Sanctification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457200" y="1600200"/>
            <a:ext cx="8229600" cy="5029200"/>
          </a:xfrm>
        </p:spPr>
        <p:txBody>
          <a:bodyPr>
            <a:normAutofit fontScale="92500"/>
          </a:bodyPr>
          <a:lstStyle/>
          <a:p>
            <a:r>
              <a:rPr lang="en-US" sz="2400" b="1" dirty="0" smtClean="0"/>
              <a:t>Justification</a:t>
            </a:r>
            <a:r>
              <a:rPr lang="en-US" sz="2400" dirty="0" smtClean="0"/>
              <a:t> is “being made right with God” and is “just as if I’d never sinned”. This happens instantly when you are born-again and is a once-off event and is when you receive your new nature. It is a free grace gift.</a:t>
            </a:r>
            <a:br>
              <a:rPr lang="en-US" sz="2400" dirty="0" smtClean="0"/>
            </a:br>
            <a:endParaRPr lang="en-US" sz="2400" dirty="0" smtClean="0"/>
          </a:p>
          <a:p>
            <a:r>
              <a:rPr lang="en-US" sz="2400" b="1" dirty="0" smtClean="0"/>
              <a:t>Sanctification </a:t>
            </a:r>
            <a:r>
              <a:rPr lang="en-US" sz="2400" dirty="0" smtClean="0"/>
              <a:t>is the Christian being made more and more holy and like Jesus and is a process with some “big moments” in it and is the working out of the new nature in a life of faith, love, spiritual abundance and fruitfulness. </a:t>
            </a:r>
            <a:br>
              <a:rPr lang="en-US" sz="2400" dirty="0" smtClean="0"/>
            </a:br>
            <a:endParaRPr lang="en-US" sz="2400" dirty="0" smtClean="0"/>
          </a:p>
          <a:p>
            <a:r>
              <a:rPr lang="en-US" sz="2400" b="1" dirty="0" smtClean="0"/>
              <a:t>Glorification</a:t>
            </a:r>
            <a:r>
              <a:rPr lang="en-US" sz="2400" dirty="0" smtClean="0"/>
              <a:t> is when you receive your resurrection body and also  your eternal rewards for obedient, fruitful service to God.</a:t>
            </a:r>
            <a:br>
              <a:rPr lang="en-US" sz="2400" dirty="0" smtClean="0"/>
            </a:br>
            <a:endParaRPr lang="en-US" sz="2400" dirty="0" smtClean="0"/>
          </a:p>
          <a:p>
            <a:r>
              <a:rPr lang="en-US" sz="2400" b="1" dirty="0" smtClean="0"/>
              <a:t>Salvation</a:t>
            </a:r>
            <a:r>
              <a:rPr lang="en-US" sz="2400" dirty="0" smtClean="0"/>
              <a:t> is a very wide and extensive term for “all of the above plus healing, deliverance and rescue from life situations”. You work out your salvation but not your justification.</a:t>
            </a: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dirty="0" smtClean="0">
                <a:effectLst>
                  <a:outerShdw blurRad="38100" dist="38100" dir="2700000" algn="tl">
                    <a:srgbClr val="000000">
                      <a:alpha val="43137"/>
                    </a:srgbClr>
                  </a:outerShdw>
                </a:effectLst>
              </a:rPr>
              <a:t>The Choice:  Loving Or Selfish?</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81000" y="1447800"/>
            <a:ext cx="8305800" cy="5105400"/>
          </a:xfrm>
        </p:spPr>
        <p:txBody>
          <a:bodyPr>
            <a:normAutofit fontScale="92500" lnSpcReduction="10000"/>
          </a:bodyPr>
          <a:lstStyle/>
          <a:p>
            <a:r>
              <a:rPr lang="en-US" sz="2400" dirty="0" smtClean="0"/>
              <a:t>Matthew 25, Luke 12:16-20, Luke 16, and many of the parables make a distinction between loving people and selfish people.</a:t>
            </a:r>
            <a:br>
              <a:rPr lang="en-US" sz="2400" dirty="0" smtClean="0"/>
            </a:br>
            <a:endParaRPr lang="en-US" sz="2400" dirty="0" smtClean="0"/>
          </a:p>
          <a:p>
            <a:r>
              <a:rPr lang="en-US" sz="2400" dirty="0" smtClean="0"/>
              <a:t>Selfish people use their good fortune to “build bigger barns” instead of blessing others and they lose their souls. They lack compassion for Lazarus the beggar at the gate or for the hungry saints. Selfish people end up being punished in everlasting fire.</a:t>
            </a:r>
            <a:br>
              <a:rPr lang="en-US" sz="2400" dirty="0" smtClean="0"/>
            </a:br>
            <a:endParaRPr lang="en-US" sz="2400" dirty="0" smtClean="0"/>
          </a:p>
          <a:p>
            <a:r>
              <a:rPr lang="en-US" sz="2400" dirty="0" smtClean="0"/>
              <a:t>Loving people are faithful to God’s commandments. They receive </a:t>
            </a:r>
            <a:r>
              <a:rPr lang="en-US" sz="2400" dirty="0" smtClean="0"/>
              <a:t>eternal </a:t>
            </a:r>
            <a:r>
              <a:rPr lang="en-US" sz="2400" dirty="0" smtClean="0"/>
              <a:t>life (the life of love) and an abundance </a:t>
            </a:r>
            <a:r>
              <a:rPr lang="en-US" sz="2400" dirty="0" smtClean="0"/>
              <a:t>which is pressed </a:t>
            </a:r>
            <a:r>
              <a:rPr lang="en-US" sz="2400" dirty="0" smtClean="0"/>
              <a:t>down and flowing over.</a:t>
            </a:r>
            <a:br>
              <a:rPr lang="en-US" sz="2400" dirty="0" smtClean="0"/>
            </a:br>
            <a:endParaRPr lang="en-US" sz="2400" dirty="0" smtClean="0"/>
          </a:p>
          <a:p>
            <a:r>
              <a:rPr lang="en-US" sz="2400" dirty="0" smtClean="0"/>
              <a:t>Every day we are faced with the choice to be loving or to be selfish, to obey the three Great Commandments (love God, neighbor, one another) or to disobey them and the outcome has a huge bearing on our sanctification and our reward.</a:t>
            </a: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792162"/>
          </a:xfrm>
        </p:spPr>
        <p:txBody>
          <a:bodyPr>
            <a:normAutofit/>
          </a:bodyPr>
          <a:lstStyle/>
          <a:p>
            <a:r>
              <a:rPr lang="en-US" dirty="0" smtClean="0">
                <a:effectLst>
                  <a:outerShdw blurRad="38100" dist="38100" dir="2700000" algn="tl">
                    <a:srgbClr val="000000">
                      <a:alpha val="43137"/>
                    </a:srgbClr>
                  </a:outerShdw>
                </a:effectLst>
              </a:rPr>
              <a:t>Flesh Vs. Spirit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152400" y="990600"/>
            <a:ext cx="8839200" cy="5638800"/>
          </a:xfrm>
        </p:spPr>
        <p:txBody>
          <a:bodyPr>
            <a:normAutofit fontScale="92500" lnSpcReduction="20000"/>
          </a:bodyPr>
          <a:lstStyle/>
          <a:p>
            <a:r>
              <a:rPr lang="en-US" b="1" dirty="0" smtClean="0"/>
              <a:t>Galatians 5:16-26 (HCSB) </a:t>
            </a:r>
            <a:br>
              <a:rPr lang="en-US" b="1" dirty="0" smtClean="0"/>
            </a:br>
            <a:r>
              <a:rPr lang="en-US" b="1" dirty="0" smtClean="0"/>
              <a:t/>
            </a:r>
            <a:br>
              <a:rPr lang="en-US" b="1" dirty="0" smtClean="0"/>
            </a:br>
            <a:r>
              <a:rPr lang="en-US" i="1" dirty="0" smtClean="0"/>
              <a:t>I say then, walk by the Spirit and you will not carry out the desire of the flesh. For the flesh desires what is against the Spirit, and the Spirit desires what is against the flesh; these are opposed to each other, so that you don’t do what you want. But if you are led by the Spirit, you are not under the law. </a:t>
            </a:r>
            <a:br>
              <a:rPr lang="en-US" i="1" dirty="0" smtClean="0"/>
            </a:br>
            <a:r>
              <a:rPr lang="en-US" i="1" dirty="0" smtClean="0"/>
              <a:t/>
            </a:r>
            <a:br>
              <a:rPr lang="en-US" i="1" dirty="0" smtClean="0"/>
            </a:br>
            <a:r>
              <a:rPr lang="en-US" i="1" dirty="0" smtClean="0"/>
              <a:t>Now the works of the flesh are obvious: sexual immorality, moral impurity, promiscuity, idolatry, sorcery, hatreds, strife, jealousy, outbursts of anger, selfish ambitions, dissensions, factions, envy, drunkenness, carousing, and anything similar. I tell you about these things in advance — as I told you before — that those who practice such things will not inherit the kingdom of God. </a:t>
            </a:r>
            <a:br>
              <a:rPr lang="en-US" i="1" dirty="0" smtClean="0"/>
            </a:br>
            <a:r>
              <a:rPr lang="en-US" i="1" dirty="0" smtClean="0"/>
              <a:t/>
            </a:r>
            <a:br>
              <a:rPr lang="en-US" i="1" dirty="0" smtClean="0"/>
            </a:br>
            <a:r>
              <a:rPr lang="en-US" i="1" dirty="0" smtClean="0"/>
              <a:t>But the fruit of the Spirit is love, joy, peace, patience, kindness, goodness, faith, gentleness, self-control. Against such things there is no law. Now those who belong to Christ Jesus have crucified the flesh with its passions and desires. Since we live by the Spirit, we must also follow the Spirit. We must not become conceited, provoking one another, envying one another. </a:t>
            </a:r>
            <a:endParaRPr lang="en-US" i="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Egotistical Nature  vs. Loving Nature</a:t>
            </a:r>
            <a:endParaRPr lang="en-US" dirty="0"/>
          </a:p>
        </p:txBody>
      </p:sp>
      <p:sp>
        <p:nvSpPr>
          <p:cNvPr id="3" name="Content Placeholder 2"/>
          <p:cNvSpPr>
            <a:spLocks noGrp="1"/>
          </p:cNvSpPr>
          <p:nvPr>
            <p:ph sz="quarter" idx="1"/>
          </p:nvPr>
        </p:nvSpPr>
        <p:spPr>
          <a:xfrm>
            <a:off x="914400" y="1447800"/>
            <a:ext cx="7772400" cy="5105400"/>
          </a:xfrm>
        </p:spPr>
        <p:txBody>
          <a:bodyPr>
            <a:normAutofit/>
          </a:bodyPr>
          <a:lstStyle/>
          <a:p>
            <a:r>
              <a:rPr lang="en-US" sz="2400" dirty="0" smtClean="0"/>
              <a:t>The flesh is selfish, egotistical and manipulative and has the outward self at the center of the universe: squabbling, contentiousness,  love of preeminence, self-importance, strife, murder, self-centered sexual relationships, using others, manipulation via witchcraft, callousness towards others and their feelings.</a:t>
            </a:r>
            <a:br>
              <a:rPr lang="en-US" sz="2400" dirty="0" smtClean="0"/>
            </a:br>
            <a:endParaRPr lang="en-US" sz="2400" dirty="0" smtClean="0"/>
          </a:p>
          <a:p>
            <a:r>
              <a:rPr lang="en-US" sz="2400" dirty="0" smtClean="0"/>
              <a:t>The Spirit is loving, kind, gracious, full of faith, mercy and good fruits and is the essence of God, the fullness of God, Christ the image of God, dwelling in us as Spirit (see Ephesians 3:14-21).  The impulses of the Spirit are holy, pure, good, loving and kind, and are unconcerned with the egotistical self-life in this world.</a:t>
            </a:r>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762000"/>
          </a:xfrm>
        </p:spPr>
        <p:txBody>
          <a:bodyPr/>
          <a:lstStyle/>
          <a:p>
            <a:r>
              <a:rPr lang="en-US" dirty="0" smtClean="0">
                <a:effectLst>
                  <a:outerShdw blurRad="38100" dist="38100" dir="2700000" algn="tl">
                    <a:srgbClr val="000000">
                      <a:alpha val="43137"/>
                    </a:srgbClr>
                  </a:outerShdw>
                </a:effectLst>
              </a:rPr>
              <a:t>The Mind &amp; The Spirit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457200" y="1066800"/>
            <a:ext cx="8229600" cy="5257800"/>
          </a:xfrm>
        </p:spPr>
        <p:txBody>
          <a:bodyPr>
            <a:normAutofit fontScale="92500"/>
          </a:bodyPr>
          <a:lstStyle/>
          <a:p>
            <a:r>
              <a:rPr lang="en-US" b="1" dirty="0" smtClean="0"/>
              <a:t>Romans 8:3-9 (HCSB) </a:t>
            </a:r>
            <a:r>
              <a:rPr lang="en-US" dirty="0" smtClean="0"/>
              <a:t/>
            </a:r>
            <a:br>
              <a:rPr lang="en-US" dirty="0" smtClean="0"/>
            </a:br>
            <a:r>
              <a:rPr lang="en-US" i="1" dirty="0" smtClean="0"/>
              <a:t/>
            </a:r>
            <a:br>
              <a:rPr lang="en-US" i="1" dirty="0" smtClean="0"/>
            </a:br>
            <a:r>
              <a:rPr lang="en-US" i="1" dirty="0" smtClean="0"/>
              <a:t>What the law could not do since it was limited by the flesh, God did. He condemned sin in the flesh by sending His own Son in flesh like ours under sin’s domain, and as a sin offering, in order that the law’s requirement would be accomplished in us who do not walk according to the flesh but according to the Spirit. For those who live according to the flesh think about the things of the flesh, but those who live according to the Spirit, about the things of the Spirit. For the mind-set of the flesh is death, but the mind-set of the Spirit is life and peace. For the mind-set of the flesh is hostile to God because it does not submit itself to God’s law, for it is unable to do so. Those who are in the flesh cannot please God. You, however, are not in the flesh, but in the Spirit, since the Spirit of God lives in you. But if anyone does not have the Spirit of Christ, he does not belong to Him. </a:t>
            </a:r>
            <a:endParaRPr lang="en-US" i="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Walking In The Spirit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r>
              <a:rPr lang="en-US" dirty="0" smtClean="0"/>
              <a:t>If our minds are set on carnal, earthly, selfish things then the result will be that we will be overwhelmed by the incessant demands of  our ego and by external events and by lusts and impulses which will destroy us and lead to death, anxiety, fear and turmoil and to a bewilderingly bad Christian life.</a:t>
            </a:r>
            <a:br>
              <a:rPr lang="en-US" dirty="0" smtClean="0"/>
            </a:br>
            <a:endParaRPr lang="en-US" dirty="0" smtClean="0"/>
          </a:p>
          <a:p>
            <a:r>
              <a:rPr lang="en-US" dirty="0" smtClean="0"/>
              <a:t>If our minds are set on the things of the Spirit, we will walk in the Spirit, we will move out from the domination of our ego and our sinful nature, and we will have life and peace. The mind set on the Spirit brings integrity, healing and wholeness to us and makes us come alive with eternal life!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indsets.jpg"/>
          <p:cNvPicPr>
            <a:picLocks noChangeAspect="1"/>
          </p:cNvPicPr>
          <p:nvPr/>
        </p:nvPicPr>
        <p:blipFill>
          <a:blip r:embed="rId3" cstate="print"/>
          <a:stretch>
            <a:fillRect/>
          </a:stretch>
        </p:blipFill>
        <p:spPr>
          <a:xfrm>
            <a:off x="2057400" y="304800"/>
            <a:ext cx="5143500" cy="62484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Spiritual Life vs. Legalism</a:t>
            </a:r>
            <a:endParaRPr lang="en-US"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lstStyle/>
          <a:p>
            <a:r>
              <a:rPr lang="en-US" dirty="0" smtClean="0"/>
              <a:t>The Spirit</a:t>
            </a:r>
            <a:endParaRPr lang="en-US" dirty="0"/>
          </a:p>
        </p:txBody>
      </p:sp>
      <p:sp>
        <p:nvSpPr>
          <p:cNvPr id="4" name="Content Placeholder 3"/>
          <p:cNvSpPr>
            <a:spLocks noGrp="1"/>
          </p:cNvSpPr>
          <p:nvPr>
            <p:ph sz="half" idx="2"/>
          </p:nvPr>
        </p:nvSpPr>
        <p:spPr/>
        <p:txBody>
          <a:bodyPr>
            <a:normAutofit fontScale="92500" lnSpcReduction="10000"/>
          </a:bodyPr>
          <a:lstStyle/>
          <a:p>
            <a:r>
              <a:rPr lang="en-US" dirty="0" smtClean="0"/>
              <a:t>Gives life</a:t>
            </a:r>
          </a:p>
          <a:p>
            <a:r>
              <a:rPr lang="en-US" dirty="0" smtClean="0"/>
              <a:t>Defeat sin in the members</a:t>
            </a:r>
          </a:p>
          <a:p>
            <a:r>
              <a:rPr lang="en-US" dirty="0" smtClean="0"/>
              <a:t>No condemnation</a:t>
            </a:r>
          </a:p>
          <a:p>
            <a:r>
              <a:rPr lang="en-US" dirty="0" smtClean="0"/>
              <a:t>Change us powerfully</a:t>
            </a:r>
          </a:p>
          <a:p>
            <a:r>
              <a:rPr lang="en-US" dirty="0" smtClean="0"/>
              <a:t>Sets us free to be sons of God rejoicing in Abba Father</a:t>
            </a:r>
          </a:p>
          <a:p>
            <a:r>
              <a:rPr lang="en-US" dirty="0" smtClean="0"/>
              <a:t>The free gift of Christ’s righteousness, unearned</a:t>
            </a:r>
          </a:p>
          <a:p>
            <a:r>
              <a:rPr lang="en-US" dirty="0" smtClean="0"/>
              <a:t>Gives us grace so we can be transparently ourselves</a:t>
            </a:r>
            <a:endParaRPr lang="en-US" dirty="0"/>
          </a:p>
        </p:txBody>
      </p:sp>
      <p:sp>
        <p:nvSpPr>
          <p:cNvPr id="5" name="Text Placeholder 4"/>
          <p:cNvSpPr>
            <a:spLocks noGrp="1"/>
          </p:cNvSpPr>
          <p:nvPr>
            <p:ph type="body" sz="half" idx="3"/>
          </p:nvPr>
        </p:nvSpPr>
        <p:spPr/>
        <p:txBody>
          <a:bodyPr/>
          <a:lstStyle/>
          <a:p>
            <a:r>
              <a:rPr lang="en-US" dirty="0" smtClean="0"/>
              <a:t>The Letter / The Law</a:t>
            </a:r>
            <a:endParaRPr lang="en-US" dirty="0"/>
          </a:p>
        </p:txBody>
      </p:sp>
      <p:sp>
        <p:nvSpPr>
          <p:cNvPr id="6" name="Content Placeholder 5"/>
          <p:cNvSpPr>
            <a:spLocks noGrp="1"/>
          </p:cNvSpPr>
          <p:nvPr>
            <p:ph sz="half" idx="4"/>
          </p:nvPr>
        </p:nvSpPr>
        <p:spPr/>
        <p:txBody>
          <a:bodyPr>
            <a:normAutofit/>
          </a:bodyPr>
          <a:lstStyle/>
          <a:p>
            <a:r>
              <a:rPr lang="en-US" sz="2400" dirty="0" smtClean="0"/>
              <a:t>Brings death</a:t>
            </a:r>
          </a:p>
          <a:p>
            <a:r>
              <a:rPr lang="en-US" sz="2400" dirty="0" smtClean="0"/>
              <a:t>Arouses sin in the members</a:t>
            </a:r>
          </a:p>
          <a:p>
            <a:r>
              <a:rPr lang="en-US" sz="2400" dirty="0" smtClean="0"/>
              <a:t>Brings condemnation</a:t>
            </a:r>
          </a:p>
          <a:p>
            <a:r>
              <a:rPr lang="en-US" sz="2400" dirty="0" smtClean="0"/>
              <a:t>Has no power to change us</a:t>
            </a:r>
          </a:p>
          <a:p>
            <a:r>
              <a:rPr lang="en-US" sz="2400" dirty="0" smtClean="0"/>
              <a:t>Forces us to become slaves living in fear</a:t>
            </a:r>
          </a:p>
          <a:p>
            <a:r>
              <a:rPr lang="en-US" sz="2400" dirty="0" smtClean="0"/>
              <a:t>All about achieving our own righteousness</a:t>
            </a:r>
          </a:p>
          <a:p>
            <a:r>
              <a:rPr lang="en-US" sz="2400" dirty="0" smtClean="0"/>
              <a:t>Leads to hypocrisy</a:t>
            </a: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Voices In Our Head</a:t>
            </a:r>
            <a:endParaRPr lang="en-US"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lstStyle/>
          <a:p>
            <a:r>
              <a:rPr lang="en-US" dirty="0" smtClean="0"/>
              <a:t>Jesus Christ</a:t>
            </a:r>
            <a:endParaRPr lang="en-US" dirty="0"/>
          </a:p>
        </p:txBody>
      </p:sp>
      <p:sp>
        <p:nvSpPr>
          <p:cNvPr id="4" name="Text Placeholder 3"/>
          <p:cNvSpPr>
            <a:spLocks noGrp="1"/>
          </p:cNvSpPr>
          <p:nvPr>
            <p:ph type="body" sz="half" idx="3"/>
          </p:nvPr>
        </p:nvSpPr>
        <p:spPr/>
        <p:txBody>
          <a:bodyPr/>
          <a:lstStyle/>
          <a:p>
            <a:r>
              <a:rPr lang="en-US" dirty="0" smtClean="0"/>
              <a:t>The “Ought To Monster”</a:t>
            </a:r>
            <a:endParaRPr lang="en-US" dirty="0"/>
          </a:p>
        </p:txBody>
      </p:sp>
      <p:sp>
        <p:nvSpPr>
          <p:cNvPr id="5" name="Content Placeholder 4"/>
          <p:cNvSpPr>
            <a:spLocks noGrp="1"/>
          </p:cNvSpPr>
          <p:nvPr>
            <p:ph sz="half" idx="2"/>
          </p:nvPr>
        </p:nvSpPr>
        <p:spPr>
          <a:xfrm>
            <a:off x="381000" y="2247900"/>
            <a:ext cx="4267200" cy="3886200"/>
          </a:xfrm>
        </p:spPr>
        <p:txBody>
          <a:bodyPr/>
          <a:lstStyle/>
          <a:p>
            <a:r>
              <a:rPr lang="en-US" sz="2400" dirty="0" smtClean="0">
                <a:latin typeface="Arial Narrow" pitchFamily="34" charset="0"/>
              </a:rPr>
              <a:t>My grace is sufficient for you for power is perfected in weakness!</a:t>
            </a:r>
          </a:p>
          <a:p>
            <a:r>
              <a:rPr lang="en-US" sz="2400" dirty="0" smtClean="0">
                <a:latin typeface="Arial Narrow" pitchFamily="34" charset="0"/>
              </a:rPr>
              <a:t>Justified! No condemnation</a:t>
            </a:r>
          </a:p>
          <a:p>
            <a:r>
              <a:rPr lang="en-US" sz="2400" dirty="0" smtClean="0">
                <a:latin typeface="Arial Narrow" pitchFamily="34" charset="0"/>
              </a:rPr>
              <a:t>Sabbaths, rest, joy, peace</a:t>
            </a:r>
          </a:p>
          <a:p>
            <a:r>
              <a:rPr lang="en-US" sz="2400" dirty="0" smtClean="0">
                <a:latin typeface="Arial Narrow" pitchFamily="34" charset="0"/>
              </a:rPr>
              <a:t>Already approved and loved, God’s love is poured out on you</a:t>
            </a:r>
          </a:p>
          <a:p>
            <a:r>
              <a:rPr lang="en-US" sz="2400" dirty="0" smtClean="0">
                <a:latin typeface="Arial Narrow" pitchFamily="34" charset="0"/>
              </a:rPr>
              <a:t>You have a future and a hope</a:t>
            </a:r>
          </a:p>
          <a:p>
            <a:r>
              <a:rPr lang="en-US" sz="2400" dirty="0" smtClean="0">
                <a:latin typeface="Arial Narrow" pitchFamily="34" charset="0"/>
              </a:rPr>
              <a:t>Trust God in faith</a:t>
            </a:r>
          </a:p>
          <a:p>
            <a:endParaRPr lang="en-US" dirty="0"/>
          </a:p>
        </p:txBody>
      </p:sp>
      <p:sp>
        <p:nvSpPr>
          <p:cNvPr id="6" name="Content Placeholder 5"/>
          <p:cNvSpPr>
            <a:spLocks noGrp="1"/>
          </p:cNvSpPr>
          <p:nvPr>
            <p:ph sz="half" idx="4"/>
          </p:nvPr>
        </p:nvSpPr>
        <p:spPr>
          <a:xfrm>
            <a:off x="4953000" y="2247900"/>
            <a:ext cx="4038600" cy="3886200"/>
          </a:xfrm>
        </p:spPr>
        <p:txBody>
          <a:bodyPr>
            <a:normAutofit/>
          </a:bodyPr>
          <a:lstStyle/>
          <a:p>
            <a:r>
              <a:rPr lang="en-US" sz="2400" dirty="0" smtClean="0">
                <a:latin typeface="Arial Narrow" pitchFamily="34" charset="0"/>
              </a:rPr>
              <a:t>Ought to, should, must, have to, </a:t>
            </a:r>
            <a:r>
              <a:rPr lang="en-US" sz="2400" dirty="0" err="1" smtClean="0">
                <a:latin typeface="Arial Narrow" pitchFamily="34" charset="0"/>
              </a:rPr>
              <a:t>gotta</a:t>
            </a:r>
            <a:r>
              <a:rPr lang="en-US" sz="2400" dirty="0" smtClean="0">
                <a:latin typeface="Arial Narrow" pitchFamily="34" charset="0"/>
              </a:rPr>
              <a:t>, right now…</a:t>
            </a:r>
          </a:p>
          <a:p>
            <a:r>
              <a:rPr lang="en-US" sz="2400" dirty="0" smtClean="0">
                <a:latin typeface="Arial Narrow" pitchFamily="34" charset="0"/>
              </a:rPr>
              <a:t>You will never be good enough</a:t>
            </a:r>
          </a:p>
          <a:p>
            <a:r>
              <a:rPr lang="en-US" sz="2400" dirty="0" smtClean="0">
                <a:latin typeface="Arial Narrow" pitchFamily="34" charset="0"/>
              </a:rPr>
              <a:t>Hurry up on everything</a:t>
            </a:r>
          </a:p>
          <a:p>
            <a:r>
              <a:rPr lang="en-US" sz="2400" dirty="0" smtClean="0">
                <a:latin typeface="Arial Narrow" pitchFamily="34" charset="0"/>
              </a:rPr>
              <a:t>You are not pleasing God, you are a spiritual failure</a:t>
            </a:r>
          </a:p>
          <a:p>
            <a:r>
              <a:rPr lang="en-US" sz="2400" dirty="0" smtClean="0">
                <a:latin typeface="Arial Narrow" pitchFamily="34" charset="0"/>
              </a:rPr>
              <a:t>You are a hopeless reject</a:t>
            </a:r>
          </a:p>
          <a:p>
            <a:r>
              <a:rPr lang="en-US" sz="2400" dirty="0" smtClean="0">
                <a:latin typeface="Arial Narrow" pitchFamily="34" charset="0"/>
              </a:rPr>
              <a:t>Obey more rules</a:t>
            </a:r>
          </a:p>
          <a:p>
            <a:endParaRPr lang="en-US"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2400" y="152400"/>
            <a:ext cx="8534400" cy="838200"/>
          </a:xfrm>
        </p:spPr>
        <p:txBody>
          <a:bodyPr>
            <a:normAutofit/>
          </a:bodyPr>
          <a:lstStyle/>
          <a:p>
            <a:r>
              <a:rPr lang="en-US" dirty="0" smtClean="0">
                <a:effectLst>
                  <a:outerShdw blurRad="38100" dist="38100" dir="2700000" algn="tl">
                    <a:srgbClr val="000000">
                      <a:alpha val="43137"/>
                    </a:srgbClr>
                  </a:outerShdw>
                </a:effectLst>
              </a:rPr>
              <a:t>Sanctification and Freedom</a:t>
            </a:r>
            <a:endParaRPr lang="en-US" dirty="0">
              <a:effectLst>
                <a:outerShdw blurRad="38100" dist="38100" dir="2700000" algn="tl">
                  <a:srgbClr val="000000">
                    <a:alpha val="43137"/>
                  </a:srgbClr>
                </a:outerShdw>
              </a:effectLst>
            </a:endParaRPr>
          </a:p>
        </p:txBody>
      </p:sp>
      <p:sp>
        <p:nvSpPr>
          <p:cNvPr id="8" name="Content Placeholder 7"/>
          <p:cNvSpPr>
            <a:spLocks noGrp="1"/>
          </p:cNvSpPr>
          <p:nvPr>
            <p:ph sz="quarter" idx="1"/>
          </p:nvPr>
        </p:nvSpPr>
        <p:spPr>
          <a:xfrm>
            <a:off x="304800" y="990600"/>
            <a:ext cx="8382000" cy="5867400"/>
          </a:xfrm>
        </p:spPr>
        <p:txBody>
          <a:bodyPr>
            <a:normAutofit fontScale="92500" lnSpcReduction="20000"/>
          </a:bodyPr>
          <a:lstStyle/>
          <a:p>
            <a:r>
              <a:rPr lang="en-US" b="1" dirty="0" smtClean="0"/>
              <a:t>2 Corinthians 3:6-18 (HCSB)</a:t>
            </a:r>
          </a:p>
          <a:p>
            <a:r>
              <a:rPr lang="en-US" dirty="0" smtClean="0">
                <a:latin typeface="Arial Narrow" pitchFamily="34" charset="0"/>
              </a:rPr>
              <a:t>He has made us competent to be ministers of a new covenant, not of the letter, but of the Spirit. For the letter kills, but the Spirit produces life. </a:t>
            </a:r>
            <a:br>
              <a:rPr lang="en-US" dirty="0" smtClean="0">
                <a:latin typeface="Arial Narrow" pitchFamily="34" charset="0"/>
              </a:rPr>
            </a:br>
            <a:r>
              <a:rPr lang="en-US" dirty="0" smtClean="0">
                <a:latin typeface="Arial Narrow" pitchFamily="34" charset="0"/>
              </a:rPr>
              <a:t>Now if the ministry of death, chiseled in letters on stones, came with glory, so that the Israelites were not able to look directly at Moses’ face because of the glory from his face — a fading glory — how will the ministry of the Spirit not be more glorious?...... </a:t>
            </a:r>
            <a:br>
              <a:rPr lang="en-US" dirty="0" smtClean="0">
                <a:latin typeface="Arial Narrow" pitchFamily="34" charset="0"/>
              </a:rPr>
            </a:br>
            <a:r>
              <a:rPr lang="en-US" dirty="0" smtClean="0">
                <a:latin typeface="Arial Narrow" pitchFamily="34" charset="0"/>
              </a:rPr>
              <a:t>We are not like Moses, who used to put a veil over his face so that the Israelites could not stare at the end of what was fading away, but their minds were closed. For to this day, at the reading of the old covenant, the same veil remains; it is not lifted, because it is set aside only in Christ. Even to this day, whenever Moses is read, a veil lies over their hearts, but whenever a person turns to the Lord, the veil is removed. </a:t>
            </a:r>
            <a:br>
              <a:rPr lang="en-US" dirty="0" smtClean="0">
                <a:latin typeface="Arial Narrow" pitchFamily="34" charset="0"/>
              </a:rPr>
            </a:br>
            <a:r>
              <a:rPr lang="en-US" b="1" dirty="0" smtClean="0">
                <a:latin typeface="Arial Narrow" pitchFamily="34" charset="0"/>
              </a:rPr>
              <a:t>Now the Lord is the Spirit, and where the Spirit of the Lord is, there is freedom. We all, with unveiled faces, are looking as in a mirror at the glory of the Lord and are being transformed into the same image from glory to glory; this is from the Lord who is the Spirit.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alvation-justification.jpg"/>
          <p:cNvPicPr>
            <a:picLocks noChangeAspect="1"/>
          </p:cNvPicPr>
          <p:nvPr/>
        </p:nvPicPr>
        <p:blipFill>
          <a:blip r:embed="rId3" cstate="print"/>
          <a:stretch>
            <a:fillRect/>
          </a:stretch>
        </p:blipFill>
        <p:spPr>
          <a:xfrm>
            <a:off x="1600200" y="457200"/>
            <a:ext cx="5353050" cy="535305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rocess_sanctification.jpg"/>
          <p:cNvPicPr>
            <a:picLocks noChangeAspect="1"/>
          </p:cNvPicPr>
          <p:nvPr/>
        </p:nvPicPr>
        <p:blipFill>
          <a:blip r:embed="rId3" cstate="print"/>
          <a:stretch>
            <a:fillRect/>
          </a:stretch>
        </p:blipFill>
        <p:spPr>
          <a:xfrm>
            <a:off x="762000" y="1047750"/>
            <a:ext cx="7620000" cy="47625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rocess_sanctification_with_text.jpg"/>
          <p:cNvPicPr>
            <a:picLocks noChangeAspect="1"/>
          </p:cNvPicPr>
          <p:nvPr/>
        </p:nvPicPr>
        <p:blipFill>
          <a:blip r:embed="rId3" cstate="print"/>
          <a:stretch>
            <a:fillRect/>
          </a:stretch>
        </p:blipFill>
        <p:spPr>
          <a:xfrm>
            <a:off x="762000" y="1047750"/>
            <a:ext cx="7620000" cy="47625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arriage-analogy.jpg"/>
          <p:cNvPicPr>
            <a:picLocks noChangeAspect="1"/>
          </p:cNvPicPr>
          <p:nvPr/>
        </p:nvPicPr>
        <p:blipFill>
          <a:blip r:embed="rId3" cstate="print"/>
          <a:stretch>
            <a:fillRect/>
          </a:stretch>
        </p:blipFill>
        <p:spPr>
          <a:xfrm>
            <a:off x="762000" y="1047750"/>
            <a:ext cx="7620000" cy="47625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The Place of Faith</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533400" y="1447800"/>
            <a:ext cx="8153400" cy="5029200"/>
          </a:xfrm>
        </p:spPr>
        <p:txBody>
          <a:bodyPr>
            <a:normAutofit lnSpcReduction="10000"/>
          </a:bodyPr>
          <a:lstStyle/>
          <a:p>
            <a:r>
              <a:rPr lang="en-US" dirty="0" smtClean="0"/>
              <a:t>Becoming holy and growing in Christ Jesus is a work of faith. </a:t>
            </a:r>
            <a:br>
              <a:rPr lang="en-US" dirty="0" smtClean="0"/>
            </a:br>
            <a:endParaRPr lang="en-US" dirty="0" smtClean="0"/>
          </a:p>
          <a:p>
            <a:r>
              <a:rPr lang="en-US" dirty="0" smtClean="0"/>
              <a:t>You believe in God, you receive from God, and you then act in faith on what you have received from God.</a:t>
            </a:r>
            <a:br>
              <a:rPr lang="en-US" dirty="0" smtClean="0"/>
            </a:br>
            <a:endParaRPr lang="en-US" dirty="0" smtClean="0"/>
          </a:p>
          <a:p>
            <a:r>
              <a:rPr lang="en-US" dirty="0" smtClean="0"/>
              <a:t>For instance if you receive a calling and a gift of teaching you then have to work out that gift of teaching, in faith, that it is a holy calling that sets you apart for God.</a:t>
            </a:r>
            <a:br>
              <a:rPr lang="en-US" dirty="0" smtClean="0"/>
            </a:br>
            <a:endParaRPr lang="en-US" dirty="0" smtClean="0"/>
          </a:p>
          <a:p>
            <a:r>
              <a:rPr lang="en-US" dirty="0" smtClean="0"/>
              <a:t>Similarly we are all called to be loving, so we believe that God is love, we then receive love from God, than act lovingly towards others.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effectLst>
                  <a:outerShdw blurRad="38100" dist="38100" dir="2700000" algn="tl">
                    <a:srgbClr val="000000">
                      <a:alpha val="43137"/>
                    </a:srgbClr>
                  </a:outerShdw>
                </a:effectLst>
              </a:rPr>
              <a:t>It Is Definitely NOT About “Being Good..”</a:t>
            </a:r>
            <a:endParaRPr lang="en-US" sz="3200"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533400" y="1447800"/>
            <a:ext cx="8153400" cy="5105400"/>
          </a:xfrm>
        </p:spPr>
        <p:txBody>
          <a:bodyPr>
            <a:normAutofit/>
          </a:bodyPr>
          <a:lstStyle/>
          <a:p>
            <a:r>
              <a:rPr lang="en-US" sz="2400" dirty="0" smtClean="0"/>
              <a:t>The Pharisees were always worried about being good and right and keeping various laws and human rules and Jesus called them “sons of the Devil…”</a:t>
            </a:r>
          </a:p>
          <a:p>
            <a:r>
              <a:rPr lang="en-US" sz="2400" dirty="0" smtClean="0"/>
              <a:t>If you are “right” then someone else is “wrong”  and this rapidly breeds legalism and contention. After a while only you are right, everyone else is wrong, and this is NOT the Christian spiritual position of love and grace. (You end up way off-course as soon as you adopt right/wrong thinking and side with the “Accuser”.)</a:t>
            </a:r>
          </a:p>
          <a:p>
            <a:r>
              <a:rPr lang="en-US" sz="2400" dirty="0" smtClean="0"/>
              <a:t>The Fundamentalist idea about “being right”  is dangerous whether it is Christian, Muslim or Hindu fundamentalism or even politically correct idealistic fundamentalism.</a:t>
            </a:r>
          </a:p>
          <a:p>
            <a:r>
              <a:rPr lang="en-US" sz="2400" dirty="0" smtClean="0"/>
              <a:t>“Being good” is the law and the letter and just brings death and destruction and alienation from yourself, from others and from God.</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It’s NOT A Big Box You Try To Live In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228600" y="1447800"/>
            <a:ext cx="8458200" cy="5105400"/>
          </a:xfrm>
        </p:spPr>
        <p:txBody>
          <a:bodyPr>
            <a:normAutofit lnSpcReduction="10000"/>
          </a:bodyPr>
          <a:lstStyle/>
          <a:p>
            <a:r>
              <a:rPr lang="en-US" dirty="0" smtClean="0"/>
              <a:t>Sometimes we “try not to be unspiritual” as if “spiritual” was a box with boundaries and anything outside that box was “unspiritual”</a:t>
            </a:r>
            <a:br>
              <a:rPr lang="en-US" dirty="0" smtClean="0"/>
            </a:br>
            <a:endParaRPr lang="en-US" dirty="0" smtClean="0"/>
          </a:p>
          <a:p>
            <a:r>
              <a:rPr lang="en-US" dirty="0" smtClean="0"/>
              <a:t>“Spiritual” has nothing to do with wine, beer, tattoos, tastes in music, how long your skirt is, what degrees you do or don’t have, what kind of car you drive, or what bible translation you use!</a:t>
            </a:r>
            <a:br>
              <a:rPr lang="en-US" dirty="0" smtClean="0"/>
            </a:br>
            <a:endParaRPr lang="en-US" dirty="0" smtClean="0"/>
          </a:p>
          <a:p>
            <a:r>
              <a:rPr lang="en-US" dirty="0" smtClean="0"/>
              <a:t>“Spiritual” also has nothing much to do with how often you go to church or how often you attend religious ceremonies.</a:t>
            </a:r>
            <a:br>
              <a:rPr lang="en-US" dirty="0" smtClean="0"/>
            </a:br>
            <a:endParaRPr lang="en-US" dirty="0" smtClean="0"/>
          </a:p>
          <a:p>
            <a:r>
              <a:rPr lang="en-US" dirty="0" smtClean="0"/>
              <a:t>Spiritual = living in the Spirit =  living in love, mercy grace… </a:t>
            </a:r>
            <a:br>
              <a:rPr lang="en-US" dirty="0" smtClean="0"/>
            </a:br>
            <a:endParaRPr lang="en-US" dirty="0" smtClean="0"/>
          </a:p>
          <a:p>
            <a:r>
              <a:rPr lang="en-US" dirty="0" smtClean="0"/>
              <a:t>DEMOLISH YOUR “BOX” RIGHT NOW!!</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1377</TotalTime>
  <Words>1677</Words>
  <Application>Microsoft Office PowerPoint</Application>
  <PresentationFormat>On-screen Show (4:3)</PresentationFormat>
  <Paragraphs>164</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Equity</vt:lpstr>
      <vt:lpstr>Sanctification – Part 1</vt:lpstr>
      <vt:lpstr>Salvation, Justification, Glorification and Sanctification</vt:lpstr>
      <vt:lpstr>Slide 3</vt:lpstr>
      <vt:lpstr>Slide 4</vt:lpstr>
      <vt:lpstr>Slide 5</vt:lpstr>
      <vt:lpstr>Slide 6</vt:lpstr>
      <vt:lpstr>The Place of Faith</vt:lpstr>
      <vt:lpstr>It Is Definitely NOT About “Being Good..”</vt:lpstr>
      <vt:lpstr>It’s NOT A Big Box You Try To Live In</vt:lpstr>
      <vt:lpstr>What Then Is Good?</vt:lpstr>
      <vt:lpstr>It Is NOT About Culture or Class..</vt:lpstr>
      <vt:lpstr>It Has Almost Nothing To Do With Doctrine</vt:lpstr>
      <vt:lpstr>It’s Not About Emotions…</vt:lpstr>
      <vt:lpstr>It’s Not About Success and Numbers</vt:lpstr>
      <vt:lpstr>It’s Not About Having Status In Church</vt:lpstr>
      <vt:lpstr>It Is About Spiritual Fruitfulness!</vt:lpstr>
      <vt:lpstr>Who Will You Be When You Get There?</vt:lpstr>
      <vt:lpstr>There Is No Spiritual Ladder!</vt:lpstr>
      <vt:lpstr>Sanctification Is Becoming Loving</vt:lpstr>
      <vt:lpstr>The Choice:  Loving Or Selfish?</vt:lpstr>
      <vt:lpstr>Flesh Vs. Spirit</vt:lpstr>
      <vt:lpstr>Egotistical Nature  vs. Loving Nature</vt:lpstr>
      <vt:lpstr>The Mind &amp; The Spirit</vt:lpstr>
      <vt:lpstr>Walking In The Spirit</vt:lpstr>
      <vt:lpstr>Slide 25</vt:lpstr>
      <vt:lpstr>Spiritual Life vs. Legalism</vt:lpstr>
      <vt:lpstr>Voices In Our Head</vt:lpstr>
      <vt:lpstr>Sanctification and Freedom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Sanctification – Part 1</dc:title>
  <dc:creator>Cybermissions</dc:creator>
  <cp:lastModifiedBy>Cybermissions</cp:lastModifiedBy>
  <cp:revision>20</cp:revision>
  <dcterms:created xsi:type="dcterms:W3CDTF">2012-07-09T01:51:50Z</dcterms:created>
  <dcterms:modified xsi:type="dcterms:W3CDTF">2012-07-11T05:22:32Z</dcterms:modified>
</cp:coreProperties>
</file>